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sldIdLst>
    <p:sldId id="258" r:id="rId2"/>
    <p:sldId id="257" r:id="rId3"/>
    <p:sldId id="259" r:id="rId4"/>
    <p:sldId id="260" r:id="rId5"/>
    <p:sldId id="261" r:id="rId6"/>
    <p:sldId id="267" r:id="rId7"/>
    <p:sldId id="262" r:id="rId8"/>
    <p:sldId id="263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64" r:id="rId17"/>
    <p:sldId id="265" r:id="rId18"/>
    <p:sldId id="266" r:id="rId19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68" d="100"/>
          <a:sy n="68" d="100"/>
        </p:scale>
        <p:origin x="-144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FBEF-1CAB-4F31-81B0-F7C741F543E1}" type="datetimeFigureOut">
              <a:rPr lang="ar-EG" smtClean="0"/>
              <a:t>29/03/1439</a:t>
            </a:fld>
            <a:endParaRPr lang="ar-E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5B38-C463-4D7B-ADBB-BB49F1EE603F}" type="slidenum">
              <a:rPr lang="ar-EG" smtClean="0"/>
              <a:t>‹#›</a:t>
            </a:fld>
            <a:endParaRPr lang="ar-E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FBEF-1CAB-4F31-81B0-F7C741F543E1}" type="datetimeFigureOut">
              <a:rPr lang="ar-EG" smtClean="0"/>
              <a:t>29/03/1439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5B38-C463-4D7B-ADBB-BB49F1EE603F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FBEF-1CAB-4F31-81B0-F7C741F543E1}" type="datetimeFigureOut">
              <a:rPr lang="ar-EG" smtClean="0"/>
              <a:t>29/03/1439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5B38-C463-4D7B-ADBB-BB49F1EE603F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FBEF-1CAB-4F31-81B0-F7C741F543E1}" type="datetimeFigureOut">
              <a:rPr lang="ar-EG" smtClean="0"/>
              <a:t>29/03/1439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5B38-C463-4D7B-ADBB-BB49F1EE603F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FBEF-1CAB-4F31-81B0-F7C741F543E1}" type="datetimeFigureOut">
              <a:rPr lang="ar-EG" smtClean="0"/>
              <a:t>29/03/1439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5B38-C463-4D7B-ADBB-BB49F1EE603F}" type="slidenum">
              <a:rPr lang="ar-EG" smtClean="0"/>
              <a:t>‹#›</a:t>
            </a:fld>
            <a:endParaRPr lang="ar-E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FBEF-1CAB-4F31-81B0-F7C741F543E1}" type="datetimeFigureOut">
              <a:rPr lang="ar-EG" smtClean="0"/>
              <a:t>29/03/1439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5B38-C463-4D7B-ADBB-BB49F1EE603F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FBEF-1CAB-4F31-81B0-F7C741F543E1}" type="datetimeFigureOut">
              <a:rPr lang="ar-EG" smtClean="0"/>
              <a:t>29/03/1439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5B38-C463-4D7B-ADBB-BB49F1EE603F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FBEF-1CAB-4F31-81B0-F7C741F543E1}" type="datetimeFigureOut">
              <a:rPr lang="ar-EG" smtClean="0"/>
              <a:t>29/03/1439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5B38-C463-4D7B-ADBB-BB49F1EE603F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FBEF-1CAB-4F31-81B0-F7C741F543E1}" type="datetimeFigureOut">
              <a:rPr lang="ar-EG" smtClean="0"/>
              <a:t>29/03/1439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5B38-C463-4D7B-ADBB-BB49F1EE603F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FBEF-1CAB-4F31-81B0-F7C741F543E1}" type="datetimeFigureOut">
              <a:rPr lang="ar-EG" smtClean="0"/>
              <a:t>29/03/1439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95B38-C463-4D7B-ADBB-BB49F1EE603F}" type="slidenum">
              <a:rPr lang="ar-EG" smtClean="0"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9FBEF-1CAB-4F31-81B0-F7C741F543E1}" type="datetimeFigureOut">
              <a:rPr lang="ar-EG" smtClean="0"/>
              <a:t>29/03/1439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F295B38-C463-4D7B-ADBB-BB49F1EE603F}" type="slidenum">
              <a:rPr lang="ar-EG" smtClean="0"/>
              <a:t>‹#›</a:t>
            </a:fld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59FBEF-1CAB-4F31-81B0-F7C741F543E1}" type="datetimeFigureOut">
              <a:rPr lang="ar-EG" smtClean="0"/>
              <a:t>29/03/1439</a:t>
            </a:fld>
            <a:endParaRPr lang="ar-E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F295B38-C463-4D7B-ADBB-BB49F1EE603F}" type="slidenum">
              <a:rPr lang="ar-EG" smtClean="0"/>
              <a:t>‹#›</a:t>
            </a:fld>
            <a:endParaRPr lang="ar-EG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ANTENNAS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Reham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mahmoud</a:t>
            </a:r>
            <a:endParaRPr lang="en-US" b="1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Amira</a:t>
            </a:r>
            <a:r>
              <a:rPr lang="en-US" b="1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+mn-lt"/>
              </a:rPr>
              <a:t>aboelnasr</a:t>
            </a:r>
            <a:r>
              <a:rPr lang="en-US" b="1" dirty="0" smtClean="0">
                <a:latin typeface="+mn-lt"/>
              </a:rPr>
              <a:t> </a:t>
            </a:r>
            <a:endParaRPr lang="ar-EG" b="1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16832"/>
            <a:ext cx="5544616" cy="4464496"/>
          </a:xfrm>
          <a:prstGeom prst="rect">
            <a:avLst/>
          </a:prstGeom>
          <a:scene3d>
            <a:camera prst="orthographicFront">
              <a:rot lat="0" lon="11099999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420003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MUSIC ALGORITHM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It Stands for </a:t>
            </a:r>
            <a:r>
              <a:rPr lang="en-US" dirty="0" err="1" smtClean="0"/>
              <a:t>MUltiple</a:t>
            </a:r>
            <a:r>
              <a:rPr lang="en-US" dirty="0" smtClean="0"/>
              <a:t>  Signal Classification 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It is one of the high resolution </a:t>
            </a:r>
            <a:r>
              <a:rPr lang="en-US" dirty="0" err="1" smtClean="0"/>
              <a:t>subspaced</a:t>
            </a:r>
            <a:r>
              <a:rPr lang="en-US" dirty="0" smtClean="0"/>
              <a:t> DOA algorithm 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It is </a:t>
            </a:r>
            <a:r>
              <a:rPr lang="en-US" dirty="0" smtClean="0"/>
              <a:t>more simplex</a:t>
            </a:r>
            <a:r>
              <a:rPr lang="en-US" dirty="0" smtClean="0"/>
              <a:t> algorithm</a:t>
            </a:r>
            <a:r>
              <a:rPr lang="en-US" dirty="0" smtClean="0"/>
              <a:t>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74511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pPr algn="l" rtl="0"/>
            <a:r>
              <a:rPr lang="en-US" dirty="0"/>
              <a:t>MUSIC deals with the decomposition of correlation matrix into two orthogonal matrices, signal-subspace and noise-subspace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r>
              <a:rPr lang="en-US" dirty="0" smtClean="0"/>
              <a:t> </a:t>
            </a:r>
          </a:p>
          <a:p>
            <a:pPr algn="l" rtl="0"/>
            <a:r>
              <a:rPr lang="en-US" dirty="0"/>
              <a:t>Estimation of AOA is performed from one of these subspaces </a:t>
            </a:r>
            <a:r>
              <a:rPr lang="en-US" dirty="0" smtClean="0"/>
              <a:t>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/>
              <a:t>assuming that noise in each channel is highly </a:t>
            </a:r>
            <a:r>
              <a:rPr lang="en-US" dirty="0" smtClean="0"/>
              <a:t>uncorrelated</a:t>
            </a:r>
            <a:r>
              <a:rPr lang="en-US" dirty="0"/>
              <a:t> </a:t>
            </a:r>
            <a:r>
              <a:rPr lang="en-US" dirty="0" smtClean="0"/>
              <a:t>so </a:t>
            </a:r>
            <a:r>
              <a:rPr lang="en-US" dirty="0"/>
              <a:t>the correlation matrix </a:t>
            </a:r>
            <a:r>
              <a:rPr lang="en-US" dirty="0" smtClean="0"/>
              <a:t>is diagonal matrix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8225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/>
              <a:t>The correlation matrix is given by: </a:t>
            </a:r>
            <a:endParaRPr lang="en-US" dirty="0" smtClean="0"/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ctr" rtl="0">
              <a:buNone/>
            </a:pPr>
            <a:r>
              <a:rPr lang="pt-BR" i="1" dirty="0"/>
              <a:t>Rxx= E</a:t>
            </a:r>
            <a:r>
              <a:rPr lang="pt-BR" dirty="0"/>
              <a:t>[</a:t>
            </a:r>
            <a:r>
              <a:rPr lang="pt-BR" i="1" dirty="0"/>
              <a:t>x.xH</a:t>
            </a:r>
            <a:r>
              <a:rPr lang="pt-BR" dirty="0"/>
              <a:t>] = </a:t>
            </a:r>
            <a:r>
              <a:rPr lang="pt-BR" i="1" dirty="0"/>
              <a:t>E</a:t>
            </a:r>
            <a:r>
              <a:rPr lang="pt-BR" dirty="0"/>
              <a:t>[</a:t>
            </a:r>
            <a:r>
              <a:rPr lang="pt-BR" i="1" dirty="0"/>
              <a:t>(As+n)(sHAH+nH)</a:t>
            </a:r>
            <a:r>
              <a:rPr lang="pt-BR" dirty="0"/>
              <a:t>] 	</a:t>
            </a:r>
          </a:p>
          <a:p>
            <a:pPr marL="0" indent="0" algn="l" rtl="0">
              <a:buNone/>
            </a:pPr>
            <a:r>
              <a:rPr lang="en-US" dirty="0" smtClean="0"/>
              <a:t>                                       =</a:t>
            </a:r>
            <a:r>
              <a:rPr lang="en-US" i="1" dirty="0"/>
              <a:t>A E</a:t>
            </a:r>
            <a:r>
              <a:rPr lang="en-US" dirty="0"/>
              <a:t>[</a:t>
            </a:r>
            <a:r>
              <a:rPr lang="en-US" i="1" dirty="0" err="1"/>
              <a:t>s.sH</a:t>
            </a:r>
            <a:r>
              <a:rPr lang="en-US" dirty="0"/>
              <a:t>] </a:t>
            </a:r>
            <a:r>
              <a:rPr lang="en-US" i="1" dirty="0"/>
              <a:t>AH+E</a:t>
            </a:r>
            <a:r>
              <a:rPr lang="en-US" dirty="0"/>
              <a:t>[</a:t>
            </a:r>
            <a:r>
              <a:rPr lang="en-US" i="1" dirty="0" err="1"/>
              <a:t>n.nH</a:t>
            </a:r>
            <a:r>
              <a:rPr lang="en-US" dirty="0"/>
              <a:t>] 	</a:t>
            </a:r>
          </a:p>
          <a:p>
            <a:pPr marL="0" indent="0" algn="l" rtl="0">
              <a:buNone/>
            </a:pPr>
            <a:r>
              <a:rPr lang="en-US" dirty="0" smtClean="0"/>
              <a:t>                                       = </a:t>
            </a:r>
            <a:r>
              <a:rPr lang="en-US" i="1" dirty="0"/>
              <a:t>A </a:t>
            </a:r>
            <a:r>
              <a:rPr lang="en-US" i="1" dirty="0" err="1"/>
              <a:t>Rss</a:t>
            </a:r>
            <a:r>
              <a:rPr lang="en-US" i="1" dirty="0"/>
              <a:t> AH+ </a:t>
            </a:r>
            <a:r>
              <a:rPr lang="en-US" i="1" dirty="0" err="1"/>
              <a:t>Rnn</a:t>
            </a:r>
            <a:r>
              <a:rPr lang="en-US" i="1" dirty="0"/>
              <a:t> </a:t>
            </a:r>
            <a:r>
              <a:rPr lang="en-US" dirty="0"/>
              <a:t>	</a:t>
            </a:r>
          </a:p>
          <a:p>
            <a:pPr marL="0" indent="0" algn="l" rtl="0">
              <a:buNone/>
            </a:pPr>
            <a:endParaRPr lang="fr-FR" dirty="0" smtClean="0"/>
          </a:p>
          <a:p>
            <a:pPr marL="0" indent="0" algn="l" rtl="0">
              <a:buNone/>
            </a:pPr>
            <a:r>
              <a:rPr lang="fr-FR" dirty="0" err="1" smtClean="0"/>
              <a:t>Where</a:t>
            </a:r>
            <a:r>
              <a:rPr lang="fr-FR" dirty="0" smtClean="0"/>
              <a:t> </a:t>
            </a:r>
          </a:p>
          <a:p>
            <a:pPr marL="0" indent="0" algn="l" rtl="0">
              <a:buNone/>
            </a:pPr>
            <a:r>
              <a:rPr lang="fr-FR" dirty="0"/>
              <a:t> </a:t>
            </a:r>
            <a:r>
              <a:rPr lang="fr-FR" dirty="0" smtClean="0"/>
              <a:t>            </a:t>
            </a:r>
            <a:r>
              <a:rPr lang="fr-FR" i="1" dirty="0" err="1"/>
              <a:t>Rss</a:t>
            </a:r>
            <a:r>
              <a:rPr lang="fr-FR" i="1" dirty="0"/>
              <a:t>=</a:t>
            </a:r>
            <a:r>
              <a:rPr lang="fr-FR" dirty="0" err="1"/>
              <a:t>DxD</a:t>
            </a:r>
            <a:r>
              <a:rPr lang="fr-FR" dirty="0"/>
              <a:t> source </a:t>
            </a:r>
            <a:r>
              <a:rPr lang="fr-FR" dirty="0" err="1"/>
              <a:t>correlation</a:t>
            </a:r>
            <a:r>
              <a:rPr lang="fr-FR" dirty="0"/>
              <a:t> </a:t>
            </a:r>
            <a:r>
              <a:rPr lang="fr-FR" dirty="0" smtClean="0"/>
              <a:t>matrix</a:t>
            </a:r>
          </a:p>
          <a:p>
            <a:pPr marL="0" indent="0" algn="l" rtl="0">
              <a:buNone/>
            </a:pPr>
            <a:r>
              <a:rPr lang="fr-FR" dirty="0"/>
              <a:t> </a:t>
            </a:r>
            <a:r>
              <a:rPr lang="fr-FR" dirty="0" smtClean="0"/>
              <a:t>           </a:t>
            </a:r>
            <a:r>
              <a:rPr lang="fr-FR" i="1" dirty="0" err="1"/>
              <a:t>Rnn</a:t>
            </a:r>
            <a:r>
              <a:rPr lang="fr-FR" i="1" dirty="0"/>
              <a:t>=</a:t>
            </a:r>
            <a:r>
              <a:rPr lang="fr-FR" dirty="0" err="1"/>
              <a:t>MxM</a:t>
            </a:r>
            <a:r>
              <a:rPr lang="fr-FR" dirty="0"/>
              <a:t> noise </a:t>
            </a:r>
            <a:r>
              <a:rPr lang="fr-FR" dirty="0" err="1"/>
              <a:t>correla-tion</a:t>
            </a:r>
            <a:r>
              <a:rPr lang="fr-FR" dirty="0"/>
              <a:t> matrix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2015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pPr algn="l" rtl="0"/>
            <a:r>
              <a:rPr lang="en-US" dirty="0"/>
              <a:t>The noise subspace is an M×(M- D) matrix. </a:t>
            </a: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signal subspace is an M× D matrix. </a:t>
            </a: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noise subspace eigenvectors are orthogonal to the array steering vectors at the angles of arrival θ1, θ2… ,</a:t>
            </a:r>
            <a:r>
              <a:rPr lang="en-US" dirty="0" err="1"/>
              <a:t>θD</a:t>
            </a:r>
            <a:r>
              <a:rPr lang="en-US" dirty="0"/>
              <a:t> </a:t>
            </a: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Because </a:t>
            </a:r>
            <a:r>
              <a:rPr lang="en-US" dirty="0"/>
              <a:t>of this </a:t>
            </a:r>
            <a:r>
              <a:rPr lang="en-US" dirty="0" err="1"/>
              <a:t>orthogonality</a:t>
            </a:r>
            <a:r>
              <a:rPr lang="en-US" dirty="0"/>
              <a:t> condition, one can show that the Euclidean distance d2 =a(θ)H EN ENH a(θ)= 0 for each and every arrival angle θ1, θ2… ,</a:t>
            </a:r>
            <a:r>
              <a:rPr lang="en-US" dirty="0" err="1"/>
              <a:t>θD</a:t>
            </a:r>
            <a:r>
              <a:rPr lang="en-US" dirty="0"/>
              <a:t>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069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Placing </a:t>
            </a:r>
            <a:r>
              <a:rPr lang="en-US" dirty="0"/>
              <a:t>this distance expression in the denominator creates sharp peaks at the angles of arrival</a:t>
            </a:r>
            <a:r>
              <a:rPr lang="en-US" dirty="0" smtClean="0"/>
              <a:t>.</a:t>
            </a:r>
          </a:p>
          <a:p>
            <a:pPr marL="0" indent="0" algn="l" rtl="0">
              <a:buNone/>
            </a:pPr>
            <a:endParaRPr lang="en-US" dirty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The MUSIC pseudo spectrum is now given as </a:t>
            </a:r>
          </a:p>
          <a:p>
            <a:pPr marL="0" indent="0" algn="l" rtl="0">
              <a:buNone/>
            </a:pPr>
            <a:endParaRPr lang="en-US" dirty="0" smtClean="0"/>
          </a:p>
          <a:p>
            <a:pPr marL="0" indent="0" algn="l" rtl="0">
              <a:buNone/>
            </a:pPr>
            <a:endParaRPr lang="ar-E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4365104"/>
            <a:ext cx="4544060" cy="1486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65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700808"/>
            <a:ext cx="2581635" cy="4972744"/>
          </a:xfrm>
        </p:spPr>
      </p:pic>
      <p:sp>
        <p:nvSpPr>
          <p:cNvPr id="5" name="TextBox 4"/>
          <p:cNvSpPr txBox="1"/>
          <p:nvPr/>
        </p:nvSpPr>
        <p:spPr>
          <a:xfrm>
            <a:off x="251520" y="973378"/>
            <a:ext cx="51845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/>
            <a:r>
              <a:rPr lang="en-US" sz="2400" b="1" dirty="0"/>
              <a:t>MUSIC implementation flow chart </a:t>
            </a:r>
            <a:endParaRPr lang="ar-EG" sz="2400" b="1" dirty="0"/>
          </a:p>
        </p:txBody>
      </p:sp>
    </p:spTree>
    <p:extLst>
      <p:ext uri="{BB962C8B-B14F-4D97-AF65-F5344CB8AC3E}">
        <p14:creationId xmlns:p14="http://schemas.microsoft.com/office/powerpoint/2010/main" val="35061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04617B"/>
                </a:solidFill>
                <a:latin typeface="Calibri,Bold"/>
              </a:rPr>
              <a:t>ADVANTAGES OF SMART ANTENNA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Enhance coverage through </a:t>
            </a:r>
            <a:r>
              <a:rPr lang="en-US" b="1" i="1" dirty="0">
                <a:solidFill>
                  <a:srgbClr val="000000"/>
                </a:solidFill>
                <a:latin typeface="Calibri,BoldItalic"/>
              </a:rPr>
              <a:t>Range </a:t>
            </a:r>
            <a:r>
              <a:rPr lang="en-US" b="1" i="1" dirty="0" smtClean="0">
                <a:solidFill>
                  <a:srgbClr val="000000"/>
                </a:solidFill>
                <a:latin typeface="Calibri,BoldItalic"/>
              </a:rPr>
              <a:t>extension.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Fully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controllable by </a:t>
            </a:r>
            <a:r>
              <a:rPr lang="en-US" b="1" i="1" dirty="0">
                <a:solidFill>
                  <a:srgbClr val="000000"/>
                </a:solidFill>
                <a:latin typeface="Calibri,BoldItalic"/>
              </a:rPr>
              <a:t>software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so less manual operations.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mtClean="0">
                <a:solidFill>
                  <a:srgbClr val="000000"/>
                </a:solidFill>
                <a:latin typeface="Calibri"/>
              </a:rPr>
              <a:t>Provides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high </a:t>
            </a:r>
            <a:r>
              <a:rPr lang="en-US" b="1" i="1" dirty="0">
                <a:solidFill>
                  <a:srgbClr val="000000"/>
                </a:solidFill>
                <a:latin typeface="Calibri,BoldItalic"/>
              </a:rPr>
              <a:t>security.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Improve </a:t>
            </a:r>
            <a:r>
              <a:rPr lang="en-US" b="1" i="1" dirty="0">
                <a:solidFill>
                  <a:srgbClr val="000000"/>
                </a:solidFill>
                <a:latin typeface="Calibri,BoldItalic"/>
              </a:rPr>
              <a:t>system </a:t>
            </a:r>
            <a:r>
              <a:rPr lang="en-US" b="1" i="1" dirty="0" smtClean="0">
                <a:solidFill>
                  <a:srgbClr val="000000"/>
                </a:solidFill>
                <a:latin typeface="Calibri,BoldItalic"/>
              </a:rPr>
              <a:t>capacity.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b="1" i="1" dirty="0" smtClean="0">
                <a:solidFill>
                  <a:srgbClr val="000000"/>
                </a:solidFill>
                <a:latin typeface="Calibri,BoldItalic"/>
              </a:rPr>
              <a:t>Compatibility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, it can be applied to various multiple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access techniques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such as TDMA,FDMA ,and CDMA.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62958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>
                <a:solidFill>
                  <a:srgbClr val="04617B"/>
                </a:solidFill>
                <a:latin typeface="Calibri,Bold"/>
              </a:rPr>
              <a:t>Smart Antenna’s Drawbacks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itchFamily="2" charset="2"/>
              <a:buChar char="Ø"/>
            </a:pPr>
            <a:endParaRPr lang="en-US" dirty="0" smtClean="0">
              <a:solidFill>
                <a:srgbClr val="000000"/>
              </a:solidFill>
              <a:latin typeface="Calibri"/>
            </a:endParaRPr>
          </a:p>
          <a:p>
            <a:pPr algn="l" rtl="0">
              <a:buFont typeface="Wingdings" pitchFamily="2" charset="2"/>
              <a:buChar char="Ø"/>
            </a:pPr>
            <a:endParaRPr lang="en-US" dirty="0">
              <a:solidFill>
                <a:srgbClr val="000000"/>
              </a:solidFill>
              <a:latin typeface="Calibri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Their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transceivers are much more complex than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traditional base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station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transceivers.</a:t>
            </a:r>
            <a:endParaRPr lang="en-US" dirty="0">
              <a:solidFill>
                <a:srgbClr val="000000"/>
              </a:solidFill>
              <a:latin typeface="Calibri"/>
            </a:endParaRPr>
          </a:p>
          <a:p>
            <a:pPr algn="l" rtl="0">
              <a:buFont typeface="Wingdings" pitchFamily="2" charset="2"/>
              <a:buChar char="Ø"/>
            </a:pPr>
            <a:endParaRPr lang="en-US" dirty="0" smtClean="0">
              <a:solidFill>
                <a:srgbClr val="000000"/>
              </a:solidFill>
              <a:latin typeface="Calibri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Expensive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19221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>
                <a:solidFill>
                  <a:srgbClr val="04617B"/>
                </a:solidFill>
                <a:latin typeface="Calibri,Bold"/>
              </a:rPr>
              <a:t>APPLICATION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Font typeface="Wingdings" pitchFamily="2" charset="2"/>
              <a:buChar char="Ø"/>
            </a:pPr>
            <a:endParaRPr lang="en-US" dirty="0" smtClean="0">
              <a:solidFill>
                <a:srgbClr val="000000"/>
              </a:solidFill>
              <a:latin typeface="Calibri"/>
            </a:endParaRPr>
          </a:p>
          <a:p>
            <a:pPr algn="l" rtl="0">
              <a:buFont typeface="Wingdings" pitchFamily="2" charset="2"/>
              <a:buChar char="Ø"/>
            </a:pPr>
            <a:endParaRPr lang="en-US" dirty="0">
              <a:solidFill>
                <a:srgbClr val="000000"/>
              </a:solidFill>
              <a:latin typeface="Calibri"/>
            </a:endParaRPr>
          </a:p>
          <a:p>
            <a:pPr algn="l" rtl="0">
              <a:buFont typeface="Wingdings" pitchFamily="2" charset="2"/>
              <a:buChar char="Ø"/>
            </a:pPr>
            <a:endParaRPr lang="en-US" dirty="0" smtClean="0">
              <a:solidFill>
                <a:srgbClr val="000000"/>
              </a:solidFill>
              <a:latin typeface="Calibri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Cellular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and wireless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networks</a:t>
            </a:r>
          </a:p>
          <a:p>
            <a:pPr algn="l" rtl="0">
              <a:buFont typeface="Wingdings" pitchFamily="2" charset="2"/>
              <a:buChar char="Ø"/>
            </a:pPr>
            <a:endParaRPr lang="en-US" sz="2800" dirty="0" smtClean="0">
              <a:solidFill>
                <a:srgbClr val="000000"/>
              </a:solidFill>
              <a:latin typeface="Calibri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Satellite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systems</a:t>
            </a:r>
            <a:endParaRPr lang="ar-EG" sz="2800" dirty="0"/>
          </a:p>
        </p:txBody>
      </p:sp>
    </p:spTree>
    <p:extLst>
      <p:ext uri="{BB962C8B-B14F-4D97-AF65-F5344CB8AC3E}">
        <p14:creationId xmlns:p14="http://schemas.microsoft.com/office/powerpoint/2010/main" val="390990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>
                <a:solidFill>
                  <a:srgbClr val="04617B"/>
                </a:solidFill>
                <a:latin typeface="Calibri,Bold"/>
              </a:rPr>
              <a:t>CONTENTS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3495C"/>
                </a:solidFill>
                <a:latin typeface="Calibri"/>
              </a:rPr>
              <a:t>INTRODUCTION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3495C"/>
                </a:solidFill>
                <a:latin typeface="Calibri"/>
              </a:rPr>
              <a:t>TYPES </a:t>
            </a:r>
            <a:r>
              <a:rPr lang="en-US" sz="2800" dirty="0">
                <a:solidFill>
                  <a:srgbClr val="03495C"/>
                </a:solidFill>
                <a:latin typeface="Calibri"/>
              </a:rPr>
              <a:t>OF SMART ANTENNAS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3495C"/>
                </a:solidFill>
                <a:latin typeface="Calibri"/>
              </a:rPr>
              <a:t>COMPARISION </a:t>
            </a:r>
            <a:r>
              <a:rPr lang="en-US" sz="2800" dirty="0">
                <a:solidFill>
                  <a:srgbClr val="03495C"/>
                </a:solidFill>
                <a:latin typeface="Calibri"/>
              </a:rPr>
              <a:t>BETWEEN SWITCHED BEAM AND </a:t>
            </a:r>
            <a:r>
              <a:rPr lang="en-US" sz="2800" dirty="0" smtClean="0">
                <a:solidFill>
                  <a:srgbClr val="03495C"/>
                </a:solidFill>
                <a:latin typeface="Calibri"/>
              </a:rPr>
              <a:t>ADAPTIVE ARRAY</a:t>
            </a:r>
            <a:endParaRPr lang="en-US" sz="2800" dirty="0">
              <a:solidFill>
                <a:srgbClr val="03495C"/>
              </a:solidFill>
              <a:latin typeface="Calibri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3495C"/>
                </a:solidFill>
                <a:latin typeface="Calibri"/>
              </a:rPr>
              <a:t>ADVANTAGES </a:t>
            </a:r>
            <a:r>
              <a:rPr lang="en-US" sz="2800" dirty="0">
                <a:solidFill>
                  <a:srgbClr val="03495C"/>
                </a:solidFill>
                <a:latin typeface="Calibri"/>
              </a:rPr>
              <a:t>AND DISADVANTAGES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3495C"/>
                </a:solidFill>
                <a:latin typeface="Calibri"/>
              </a:rPr>
              <a:t>APPLICATION</a:t>
            </a:r>
            <a:endParaRPr lang="ar-EG" sz="2800" dirty="0"/>
          </a:p>
        </p:txBody>
      </p:sp>
    </p:spTree>
    <p:extLst>
      <p:ext uri="{BB962C8B-B14F-4D97-AF65-F5344CB8AC3E}">
        <p14:creationId xmlns:p14="http://schemas.microsoft.com/office/powerpoint/2010/main" val="71194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>
                <a:solidFill>
                  <a:srgbClr val="04617B"/>
                </a:solidFill>
                <a:latin typeface="Calibri,Bold"/>
              </a:rPr>
              <a:t>INTRODUCTION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924944"/>
            <a:ext cx="8229600" cy="4525963"/>
          </a:xfrm>
        </p:spPr>
        <p:txBody>
          <a:bodyPr/>
          <a:lstStyle/>
          <a:p>
            <a:pPr marL="0" indent="0" algn="l" rtl="0">
              <a:buNone/>
            </a:pPr>
            <a:r>
              <a:rPr lang="en-US" sz="3600" b="1" dirty="0">
                <a:solidFill>
                  <a:srgbClr val="0B5396"/>
                </a:solidFill>
                <a:latin typeface="Times New Roman"/>
              </a:rPr>
              <a:t>What is </a:t>
            </a:r>
            <a:r>
              <a:rPr lang="en-US" sz="3200" b="1" dirty="0">
                <a:solidFill>
                  <a:srgbClr val="03495C"/>
                </a:solidFill>
                <a:latin typeface="Times New Roman"/>
              </a:rPr>
              <a:t>SMART ANTENNA </a:t>
            </a:r>
            <a:r>
              <a:rPr lang="en-US" sz="3600" b="1" dirty="0" smtClean="0">
                <a:solidFill>
                  <a:srgbClr val="0B5396"/>
                </a:solidFill>
                <a:latin typeface="Times New Roman"/>
              </a:rPr>
              <a:t>?</a:t>
            </a:r>
          </a:p>
          <a:p>
            <a:pPr marL="0" indent="0" algn="l" rtl="0">
              <a:buNone/>
            </a:pPr>
            <a:endParaRPr lang="en-US" sz="3600" b="1" dirty="0">
              <a:solidFill>
                <a:srgbClr val="0B5396"/>
              </a:solidFill>
              <a:latin typeface="Times New Roman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A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smart antenna consists of an antenna array, that changes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the array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pattern in response to signal environment to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improve the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performance of a communication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system.</a:t>
            </a:r>
          </a:p>
          <a:p>
            <a:pPr algn="l" rtl="0">
              <a:buFont typeface="Wingdings" pitchFamily="2" charset="2"/>
              <a:buChar char="Ø"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79786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0"/>
            <a:ext cx="8229600" cy="6226771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5400" b="1" dirty="0" smtClean="0">
                <a:solidFill>
                  <a:srgbClr val="0461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,Bold"/>
              </a:rPr>
              <a:t>THE </a:t>
            </a:r>
            <a:r>
              <a:rPr lang="en-US" sz="5400" b="1" dirty="0">
                <a:solidFill>
                  <a:srgbClr val="0461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,Bold"/>
              </a:rPr>
              <a:t>AIM OF SMART ANTENNA </a:t>
            </a:r>
            <a:r>
              <a:rPr lang="en-US" sz="5400" b="1" dirty="0" smtClean="0">
                <a:solidFill>
                  <a:srgbClr val="04617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,Bold"/>
              </a:rPr>
              <a:t>SYSTEM</a:t>
            </a:r>
          </a:p>
          <a:p>
            <a:pPr marL="0" indent="0" algn="l" rtl="0">
              <a:buNone/>
            </a:pPr>
            <a:endParaRPr lang="en-US" sz="2800" b="1" dirty="0" smtClean="0">
              <a:solidFill>
                <a:srgbClr val="04617B"/>
              </a:solidFill>
              <a:latin typeface="Calibri,Bold"/>
            </a:endParaRPr>
          </a:p>
          <a:p>
            <a:pPr marL="0" indent="0" algn="l" rtl="0">
              <a:buNone/>
            </a:pPr>
            <a:endParaRPr lang="en-US" sz="2800" b="1" dirty="0">
              <a:solidFill>
                <a:srgbClr val="04617B"/>
              </a:solidFill>
              <a:latin typeface="Calibri,Bold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To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maximize the antenna gain in the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desired direction.</a:t>
            </a:r>
          </a:p>
          <a:p>
            <a:pPr algn="l" rtl="0">
              <a:buFont typeface="Wingdings" pitchFamily="2" charset="2"/>
              <a:buChar char="Ø"/>
            </a:pPr>
            <a:endParaRPr lang="en-US" dirty="0">
              <a:solidFill>
                <a:srgbClr val="000000"/>
              </a:solidFill>
              <a:latin typeface="Calibri"/>
            </a:endParaRPr>
          </a:p>
          <a:p>
            <a:pPr algn="l" rtl="0">
              <a:buFont typeface="Wingdings" pitchFamily="2" charset="2"/>
              <a:buChar char="Ø"/>
            </a:pPr>
            <a:endParaRPr lang="en-US" dirty="0">
              <a:solidFill>
                <a:srgbClr val="000000"/>
              </a:solidFill>
              <a:latin typeface="Calibri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To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minimize the gain in directions of interferers.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27286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en-US" b="1" dirty="0">
                <a:solidFill>
                  <a:srgbClr val="04617B"/>
                </a:solidFill>
                <a:latin typeface="Calibri,Bold"/>
              </a:rPr>
              <a:t>TYPES OF SMART ANTENNA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32037"/>
            <a:ext cx="8229600" cy="4525963"/>
          </a:xfrm>
        </p:spPr>
        <p:txBody>
          <a:bodyPr/>
          <a:lstStyle/>
          <a:p>
            <a:pPr algn="l" rtl="0">
              <a:buFont typeface="Wingdings" pitchFamily="2" charset="2"/>
              <a:buChar char="Ø"/>
            </a:pPr>
            <a:r>
              <a:rPr lang="en-US" sz="2000" b="1" dirty="0">
                <a:solidFill>
                  <a:srgbClr val="03495C"/>
                </a:solidFill>
                <a:latin typeface="Times New Roman"/>
              </a:rPr>
              <a:t>SWITCHED BEAM ANTENNA</a:t>
            </a:r>
          </a:p>
          <a:p>
            <a:pPr marL="0" indent="0" algn="l" rtl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   </a:t>
            </a:r>
          </a:p>
          <a:p>
            <a:pPr marL="0" indent="0" algn="l" rtl="0">
              <a:buNone/>
            </a:pPr>
            <a:r>
              <a:rPr lang="en-US" sz="20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alibri"/>
              </a:rPr>
              <a:t>     -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a finite number of fixed ,predefined patterns</a:t>
            </a:r>
            <a:r>
              <a:rPr lang="en-US" dirty="0" smtClean="0">
                <a:solidFill>
                  <a:srgbClr val="03495C"/>
                </a:solidFill>
                <a:latin typeface="Times New Roman"/>
              </a:rPr>
              <a:t>.</a:t>
            </a:r>
          </a:p>
          <a:p>
            <a:pPr marL="0" indent="0" algn="l" rtl="0">
              <a:buNone/>
            </a:pPr>
            <a:endParaRPr lang="en-US" dirty="0" smtClean="0">
              <a:solidFill>
                <a:srgbClr val="03495C"/>
              </a:solidFill>
              <a:latin typeface="Times New Roman"/>
            </a:endParaRPr>
          </a:p>
          <a:p>
            <a:pPr marL="0" indent="0" algn="l" rtl="0">
              <a:buNone/>
            </a:pPr>
            <a:endParaRPr lang="en-US" dirty="0">
              <a:solidFill>
                <a:srgbClr val="03495C"/>
              </a:solidFill>
              <a:latin typeface="Times New Roman"/>
            </a:endParaRPr>
          </a:p>
          <a:p>
            <a:pPr marL="0" indent="0" algn="l" rtl="0">
              <a:buNone/>
            </a:pPr>
            <a:endParaRPr lang="en-US" dirty="0" smtClean="0">
              <a:solidFill>
                <a:srgbClr val="03495C"/>
              </a:solidFill>
              <a:latin typeface="Times New Roman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000" b="1" dirty="0" smtClean="0">
                <a:solidFill>
                  <a:srgbClr val="03495C"/>
                </a:solidFill>
                <a:latin typeface="Times New Roman"/>
              </a:rPr>
              <a:t>ADAPTIVE ARRAYANTENNA</a:t>
            </a:r>
          </a:p>
          <a:p>
            <a:pPr algn="l" rtl="0">
              <a:buFont typeface="Wingdings" pitchFamily="2" charset="2"/>
              <a:buChar char="Ø"/>
            </a:pPr>
            <a:endParaRPr lang="en-US" sz="2000" b="1" dirty="0">
              <a:solidFill>
                <a:srgbClr val="03495C"/>
              </a:solidFill>
              <a:latin typeface="Times New Roman"/>
            </a:endParaRPr>
          </a:p>
          <a:p>
            <a:pPr marL="0" indent="0" algn="l" rtl="0">
              <a:buNone/>
            </a:pPr>
            <a:r>
              <a:rPr lang="en-US" b="1" dirty="0" smtClean="0">
                <a:solidFill>
                  <a:srgbClr val="03495C"/>
                </a:solidFill>
                <a:latin typeface="Times New Roman"/>
              </a:rPr>
              <a:t>    -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an infinite number of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patterns that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are adjusted in real time.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4020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02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en-US" b="1" dirty="0">
                <a:solidFill>
                  <a:srgbClr val="04617B"/>
                </a:solidFill>
                <a:latin typeface="Calibri,Bold"/>
              </a:rPr>
              <a:t>SWITCHED BEAM ANTENNAS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This systems form multiple fixed beams with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heightened sensitivity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in particular directions.</a:t>
            </a:r>
          </a:p>
          <a:p>
            <a:pPr algn="l" rtl="0">
              <a:buFont typeface="Wingdings" pitchFamily="2" charset="2"/>
              <a:buChar char="Ø"/>
            </a:pPr>
            <a:endParaRPr lang="en-US" dirty="0" smtClean="0">
              <a:solidFill>
                <a:srgbClr val="000000"/>
              </a:solidFill>
              <a:latin typeface="Calibri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When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incoming signal detected it determines the beam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which is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best aligned based on SOI and switches to that beam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to communicate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with user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.</a:t>
            </a:r>
          </a:p>
          <a:p>
            <a:pPr algn="l" rtl="0">
              <a:buFont typeface="Wingdings" pitchFamily="2" charset="2"/>
              <a:buChar char="Ø"/>
            </a:pPr>
            <a:endParaRPr lang="en-US" dirty="0">
              <a:solidFill>
                <a:srgbClr val="000000"/>
              </a:solidFill>
              <a:latin typeface="Calibri"/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As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the mobile unit moves throughout the cell, the </a:t>
            </a:r>
            <a:r>
              <a:rPr lang="en-US" dirty="0" err="1" smtClean="0">
                <a:solidFill>
                  <a:srgbClr val="000000"/>
                </a:solidFill>
                <a:latin typeface="Calibri"/>
              </a:rPr>
              <a:t>switchedbeam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 system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detects the signal strength and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continually switches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the beams as necessary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80856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0"/>
            <a:r>
              <a:rPr lang="en-US" b="1" dirty="0">
                <a:solidFill>
                  <a:srgbClr val="04617B"/>
                </a:solidFill>
                <a:latin typeface="Calibri,Bold"/>
              </a:rPr>
              <a:t>ADAPTIVE ARRAY ANTENNAS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Calibri"/>
              </a:rPr>
              <a:t>Systems are really smart because they are able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to dynamically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react to the changing RF environment with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its infinite scenario based patterns.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They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can direct the main beam toward the SOI(Signal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Of Interest) while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suppressing the antenna pattern in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the direction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of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the interferers.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It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can customize an appropriate radiation pattern for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each individual user.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Calibri"/>
              </a:rPr>
              <a:t>Dynamically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adjust the antenna pattern to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enhance reception 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while minimizing or fully rejecting interference </a:t>
            </a:r>
            <a:r>
              <a:rPr lang="en-US" dirty="0" smtClean="0">
                <a:solidFill>
                  <a:srgbClr val="000000"/>
                </a:solidFill>
                <a:latin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729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DOA ESTIMATION TECHNIQUE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US" dirty="0" smtClean="0"/>
              <a:t>THERE ARE FOYR METHODS</a:t>
            </a:r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Conventional method</a:t>
            </a:r>
          </a:p>
          <a:p>
            <a:pPr algn="l" rtl="0"/>
            <a:r>
              <a:rPr lang="en-US" dirty="0" err="1" smtClean="0"/>
              <a:t>Subspaced</a:t>
            </a:r>
            <a:r>
              <a:rPr lang="en-US" dirty="0" smtClean="0"/>
              <a:t> method</a:t>
            </a:r>
          </a:p>
          <a:p>
            <a:pPr algn="l" rtl="0"/>
            <a:r>
              <a:rPr lang="en-US" dirty="0" smtClean="0"/>
              <a:t>Maximum likelihood method</a:t>
            </a:r>
          </a:p>
          <a:p>
            <a:pPr algn="l" rtl="0"/>
            <a:r>
              <a:rPr lang="en-US" dirty="0" smtClean="0"/>
              <a:t>Integrated </a:t>
            </a:r>
            <a:r>
              <a:rPr lang="en-US" dirty="0"/>
              <a:t>method</a:t>
            </a: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68275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415</TotalTime>
  <Words>538</Words>
  <Application>Microsoft Office PowerPoint</Application>
  <PresentationFormat>On-screen Show (4:3)</PresentationFormat>
  <Paragraphs>112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Flow</vt:lpstr>
      <vt:lpstr>SMART ANTENNAS</vt:lpstr>
      <vt:lpstr>CONTENTS</vt:lpstr>
      <vt:lpstr>INTRODUCTION</vt:lpstr>
      <vt:lpstr>PowerPoint Presentation</vt:lpstr>
      <vt:lpstr>TYPES OF SMART ANTENNA</vt:lpstr>
      <vt:lpstr>PowerPoint Presentation</vt:lpstr>
      <vt:lpstr>SWITCHED BEAM ANTENNAS</vt:lpstr>
      <vt:lpstr>ADAPTIVE ARRAY ANTENNAS</vt:lpstr>
      <vt:lpstr>DOA ESTIMATION TECHNIQUE</vt:lpstr>
      <vt:lpstr>MUSIC ALGORITHM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ADVANTAGES OF SMART ANTENNA</vt:lpstr>
      <vt:lpstr>Smart Antenna’s Drawbacks</vt:lpstr>
      <vt:lpstr>APPLICATION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Amira</dc:creator>
  <cp:lastModifiedBy>Amira</cp:lastModifiedBy>
  <cp:revision>19</cp:revision>
  <dcterms:created xsi:type="dcterms:W3CDTF">2017-11-29T20:10:51Z</dcterms:created>
  <dcterms:modified xsi:type="dcterms:W3CDTF">2017-12-17T22:37:51Z</dcterms:modified>
</cp:coreProperties>
</file>